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77" r:id="rId3"/>
    <p:sldId id="272" r:id="rId4"/>
    <p:sldId id="265" r:id="rId5"/>
    <p:sldId id="270" r:id="rId6"/>
    <p:sldId id="275" r:id="rId7"/>
    <p:sldId id="273" r:id="rId8"/>
    <p:sldId id="266" r:id="rId9"/>
    <p:sldId id="263" r:id="rId10"/>
    <p:sldId id="264" r:id="rId11"/>
    <p:sldId id="258" r:id="rId12"/>
    <p:sldId id="268" r:id="rId13"/>
    <p:sldId id="269" r:id="rId14"/>
    <p:sldId id="259" r:id="rId15"/>
    <p:sldId id="261" r:id="rId16"/>
    <p:sldId id="260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78" d="100"/>
          <a:sy n="78" d="100"/>
        </p:scale>
        <p:origin x="-84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0.bin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1.bin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800" b="1" dirty="0">
                <a:solidFill>
                  <a:sysClr val="windowText" lastClr="000000"/>
                </a:solidFill>
              </a:rPr>
              <a:t>Kur Jūs uzzinājāt par šo apmācību? (%, n=33)</a:t>
            </a:r>
            <a:endParaRPr lang="en-US" sz="1800" b="1" dirty="0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[anketasrudens2014.xls]Sheet27!$A$1:$A$4</c:f>
              <c:strCache>
                <c:ptCount val="4"/>
                <c:pt idx="0">
                  <c:v>internetā</c:v>
                </c:pt>
                <c:pt idx="1">
                  <c:v>no draugiem, paziņām</c:v>
                </c:pt>
                <c:pt idx="2">
                  <c:v>radio</c:v>
                </c:pt>
                <c:pt idx="3">
                  <c:v>nedeva atbildi</c:v>
                </c:pt>
              </c:strCache>
            </c:strRef>
          </c:cat>
          <c:val>
            <c:numRef>
              <c:f>[anketasrudens2014.xls]Sheet27!$B$1:$B$4</c:f>
              <c:numCache>
                <c:formatCode>General</c:formatCode>
                <c:ptCount val="4"/>
                <c:pt idx="0">
                  <c:v>14</c:v>
                </c:pt>
                <c:pt idx="1">
                  <c:v>15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v-LV"/>
              <a:t>Dalībnieku</a:t>
            </a:r>
            <a:r>
              <a:rPr lang="lv-LV" baseline="0"/>
              <a:t> vecums (%, n=29)</a:t>
            </a:r>
            <a:endParaRPr lang="lv-LV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[anketasrudens2014.xls]Sheet2!$A$1:$A$3</c:f>
              <c:strCache>
                <c:ptCount val="3"/>
                <c:pt idx="0">
                  <c:v>14 -20 g.</c:v>
                </c:pt>
                <c:pt idx="1">
                  <c:v>21-30 g.</c:v>
                </c:pt>
                <c:pt idx="2">
                  <c:v>31-43 g.</c:v>
                </c:pt>
              </c:strCache>
            </c:strRef>
          </c:cat>
          <c:val>
            <c:numRef>
              <c:f>[anketasrudens2014.xls]Sheet2!$B$1:$B$3</c:f>
              <c:numCache>
                <c:formatCode>General</c:formatCode>
                <c:ptCount val="3"/>
                <c:pt idx="0">
                  <c:v>55</c:v>
                </c:pt>
                <c:pt idx="1">
                  <c:v>35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Nodarbību kopējais vērtējums (%, n=</a:t>
            </a:r>
            <a:r>
              <a:rPr lang="lv-LV"/>
              <a:t>2</a:t>
            </a:r>
            <a:r>
              <a:rPr lang="en-US"/>
              <a:t>9)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[anketasrudens2014.xls]Sheet3!$A$1:$A$2</c:f>
              <c:strCache>
                <c:ptCount val="2"/>
                <c:pt idx="0">
                  <c:v>ļoti labas</c:v>
                </c:pt>
                <c:pt idx="1">
                  <c:v>labas</c:v>
                </c:pt>
              </c:strCache>
            </c:strRef>
          </c:cat>
          <c:val>
            <c:numRef>
              <c:f>[anketasrudens2014.xls]Sheet3!$B$1:$B$2</c:f>
              <c:numCache>
                <c:formatCode>General</c:formatCode>
                <c:ptCount val="2"/>
                <c:pt idx="0">
                  <c:v>48</c:v>
                </c:pt>
                <c:pt idx="1">
                  <c:v>52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lv-LV" dirty="0"/>
          </a:p>
          <a:p>
            <a:pPr>
              <a:defRPr/>
            </a:pPr>
            <a:r>
              <a:rPr lang="lv-LV" dirty="0"/>
              <a:t>Dalībnieku dzimums (%,n=33)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[anketasrudens2014.xls]Sheet6!$A$1:$A$2</c:f>
              <c:strCache>
                <c:ptCount val="2"/>
                <c:pt idx="0">
                  <c:v>Sievietes</c:v>
                </c:pt>
                <c:pt idx="1">
                  <c:v>Vīrieši</c:v>
                </c:pt>
              </c:strCache>
            </c:strRef>
          </c:cat>
          <c:val>
            <c:numRef>
              <c:f>[anketasrudens2014.xls]Sheet6!$B$1:$B$2</c:f>
              <c:numCache>
                <c:formatCode>General</c:formatCode>
                <c:ptCount val="2"/>
                <c:pt idx="0">
                  <c:v>88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lv-LV" sz="1800" b="1" i="0" baseline="0"/>
              <a:t>Dalībnieku t</a:t>
            </a:r>
            <a:r>
              <a:rPr lang="en-US" sz="1800" b="1" i="0" baseline="0"/>
              <a:t>autība</a:t>
            </a:r>
            <a:r>
              <a:rPr lang="lv-LV" sz="1800" b="1" i="0" baseline="0"/>
              <a:t> (n=33)</a:t>
            </a:r>
            <a:endParaRPr lang="en-US" sz="1800" b="1" i="0" baseline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[anketasrudens2014.xls]Sheet25!$A$1:$A$5</c:f>
              <c:strCache>
                <c:ptCount val="5"/>
                <c:pt idx="0">
                  <c:v>krievi</c:v>
                </c:pt>
                <c:pt idx="1">
                  <c:v>ukraiņi</c:v>
                </c:pt>
                <c:pt idx="2">
                  <c:v>baltkrievi</c:v>
                </c:pt>
                <c:pt idx="3">
                  <c:v>kazahi</c:v>
                </c:pt>
                <c:pt idx="4">
                  <c:v>nenorādīja tautību</c:v>
                </c:pt>
              </c:strCache>
            </c:strRef>
          </c:cat>
          <c:val>
            <c:numRef>
              <c:f>[anketasrudens2014.xls]Sheet25!$B$1:$B$5</c:f>
              <c:numCache>
                <c:formatCode>General</c:formatCode>
                <c:ptCount val="5"/>
                <c:pt idx="0">
                  <c:v>20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3605120"/>
        <c:axId val="53607808"/>
        <c:axId val="0"/>
      </c:bar3DChart>
      <c:catAx>
        <c:axId val="5360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3607808"/>
        <c:crosses val="autoZero"/>
        <c:auto val="1"/>
        <c:lblAlgn val="ctr"/>
        <c:lblOffset val="100"/>
        <c:noMultiLvlLbl val="0"/>
      </c:catAx>
      <c:valAx>
        <c:axId val="53607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36051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v-LV"/>
              <a:t>Dalībnieku</a:t>
            </a:r>
            <a:r>
              <a:rPr lang="lv-LV" baseline="0"/>
              <a:t> t</a:t>
            </a:r>
            <a:r>
              <a:rPr lang="en-US"/>
              <a:t>autība</a:t>
            </a:r>
            <a:r>
              <a:rPr lang="lv-LV"/>
              <a:t> (%, n= 33)</a:t>
            </a:r>
            <a:endParaRPr lang="en-US"/>
          </a:p>
        </c:rich>
      </c:tx>
      <c:layout/>
      <c:overlay val="0"/>
    </c:title>
    <c:autoTitleDeleted val="0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[anketasrudens2014.xls]Sheet25!$A$1:$A$4</c:f>
              <c:strCache>
                <c:ptCount val="4"/>
                <c:pt idx="0">
                  <c:v>krievi</c:v>
                </c:pt>
                <c:pt idx="1">
                  <c:v>ukraiņi</c:v>
                </c:pt>
                <c:pt idx="2">
                  <c:v>baltkrievi</c:v>
                </c:pt>
                <c:pt idx="3">
                  <c:v>kazahi</c:v>
                </c:pt>
              </c:strCache>
            </c:strRef>
          </c:cat>
          <c:val>
            <c:numRef>
              <c:f>[anketasrudens2014.xls]Sheet25!$B$1:$B$4</c:f>
              <c:numCache>
                <c:formatCode>General</c:formatCode>
                <c:ptCount val="4"/>
                <c:pt idx="0">
                  <c:v>20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v-LV"/>
              <a:t>Apmācību kvalitātes vērtējums (n = 33)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[anketasrudens2014.xls]Sheet4!$B$1</c:f>
              <c:strCache>
                <c:ptCount val="1"/>
                <c:pt idx="0">
                  <c:v>Ļoti patika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[anketasrudens2014.xls]Sheet4!$A$2:$A$7</c:f>
              <c:strCache>
                <c:ptCount val="6"/>
                <c:pt idx="0">
                  <c:v>Pasniedzēju mācīšanas stils</c:v>
                </c:pt>
                <c:pt idx="1">
                  <c:v>Prezentāciju saturs un informācijas kvalitāte</c:v>
                </c:pt>
                <c:pt idx="2">
                  <c:v>Izdales materiāli</c:v>
                </c:pt>
                <c:pt idx="3">
                  <c:v>Mācību procesa organizācija</c:v>
                </c:pt>
                <c:pt idx="4">
                  <c:v>Mācību telpa</c:v>
                </c:pt>
                <c:pt idx="5">
                  <c:v>Emocionālais klimats grupā</c:v>
                </c:pt>
              </c:strCache>
            </c:strRef>
          </c:cat>
          <c:val>
            <c:numRef>
              <c:f>[anketasrudens2014.xls]Sheet4!$B$2:$B$7</c:f>
              <c:numCache>
                <c:formatCode>General</c:formatCode>
                <c:ptCount val="6"/>
                <c:pt idx="0">
                  <c:v>15</c:v>
                </c:pt>
                <c:pt idx="1">
                  <c:v>17</c:v>
                </c:pt>
                <c:pt idx="2">
                  <c:v>16</c:v>
                </c:pt>
                <c:pt idx="3">
                  <c:v>16</c:v>
                </c:pt>
                <c:pt idx="4">
                  <c:v>15</c:v>
                </c:pt>
                <c:pt idx="5">
                  <c:v>13</c:v>
                </c:pt>
              </c:numCache>
            </c:numRef>
          </c:val>
        </c:ser>
        <c:ser>
          <c:idx val="1"/>
          <c:order val="1"/>
          <c:tx>
            <c:strRef>
              <c:f>[anketasrudens2014.xls]Sheet4!$C$1</c:f>
              <c:strCache>
                <c:ptCount val="1"/>
                <c:pt idx="0">
                  <c:v>Patika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[anketasrudens2014.xls]Sheet4!$A$2:$A$7</c:f>
              <c:strCache>
                <c:ptCount val="6"/>
                <c:pt idx="0">
                  <c:v>Pasniedzēju mācīšanas stils</c:v>
                </c:pt>
                <c:pt idx="1">
                  <c:v>Prezentāciju saturs un informācijas kvalitāte</c:v>
                </c:pt>
                <c:pt idx="2">
                  <c:v>Izdales materiāli</c:v>
                </c:pt>
                <c:pt idx="3">
                  <c:v>Mācību procesa organizācija</c:v>
                </c:pt>
                <c:pt idx="4">
                  <c:v>Mācību telpa</c:v>
                </c:pt>
                <c:pt idx="5">
                  <c:v>Emocionālais klimats grupā</c:v>
                </c:pt>
              </c:strCache>
            </c:strRef>
          </c:cat>
          <c:val>
            <c:numRef>
              <c:f>[anketasrudens2014.xls]Sheet4!$C$2:$C$7</c:f>
              <c:numCache>
                <c:formatCode>General</c:formatCode>
                <c:ptCount val="6"/>
                <c:pt idx="0">
                  <c:v>15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13</c:v>
                </c:pt>
                <c:pt idx="5">
                  <c:v>16</c:v>
                </c:pt>
              </c:numCache>
            </c:numRef>
          </c:val>
        </c:ser>
        <c:ser>
          <c:idx val="2"/>
          <c:order val="2"/>
          <c:tx>
            <c:strRef>
              <c:f>[anketasrudens2014.xls]Sheet4!$D$1</c:f>
              <c:strCache>
                <c:ptCount val="1"/>
                <c:pt idx="0">
                  <c:v>Daļēji patika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[anketasrudens2014.xls]Sheet4!$A$2:$A$7</c:f>
              <c:strCache>
                <c:ptCount val="6"/>
                <c:pt idx="0">
                  <c:v>Pasniedzēju mācīšanas stils</c:v>
                </c:pt>
                <c:pt idx="1">
                  <c:v>Prezentāciju saturs un informācijas kvalitāte</c:v>
                </c:pt>
                <c:pt idx="2">
                  <c:v>Izdales materiāli</c:v>
                </c:pt>
                <c:pt idx="3">
                  <c:v>Mācību procesa organizācija</c:v>
                </c:pt>
                <c:pt idx="4">
                  <c:v>Mācību telpa</c:v>
                </c:pt>
                <c:pt idx="5">
                  <c:v>Emocionālais klimats grupā</c:v>
                </c:pt>
              </c:strCache>
            </c:strRef>
          </c:cat>
          <c:val>
            <c:numRef>
              <c:f>[anketasrudens2014.xls]Sheet4!$D$2:$D$7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[anketasrudens2014.xls]Sheet4!$E$1</c:f>
              <c:strCache>
                <c:ptCount val="1"/>
                <c:pt idx="0">
                  <c:v>Nedeva vērtējumu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[anketasrudens2014.xls]Sheet4!$A$2:$A$7</c:f>
              <c:strCache>
                <c:ptCount val="6"/>
                <c:pt idx="0">
                  <c:v>Pasniedzēju mācīšanas stils</c:v>
                </c:pt>
                <c:pt idx="1">
                  <c:v>Prezentāciju saturs un informācijas kvalitāte</c:v>
                </c:pt>
                <c:pt idx="2">
                  <c:v>Izdales materiāli</c:v>
                </c:pt>
                <c:pt idx="3">
                  <c:v>Mācību procesa organizācija</c:v>
                </c:pt>
                <c:pt idx="4">
                  <c:v>Mācību telpa</c:v>
                </c:pt>
                <c:pt idx="5">
                  <c:v>Emocionālais klimats grupā</c:v>
                </c:pt>
              </c:strCache>
            </c:strRef>
          </c:cat>
          <c:val>
            <c:numRef>
              <c:f>[anketasrudens2014.xls]Sheet4!$E$2:$E$7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5857920"/>
        <c:axId val="55859456"/>
        <c:axId val="0"/>
      </c:bar3DChart>
      <c:catAx>
        <c:axId val="5585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5859456"/>
        <c:crosses val="autoZero"/>
        <c:auto val="1"/>
        <c:lblAlgn val="ctr"/>
        <c:lblOffset val="100"/>
        <c:noMultiLvlLbl val="0"/>
      </c:catAx>
      <c:valAx>
        <c:axId val="55859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58579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Apmācību kvalitātes vērtējums</a:t>
            </a:r>
            <a:r>
              <a:rPr lang="lv-LV"/>
              <a:t> (n=33)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22222222222223E-2"/>
          <c:y val="0.20264159128869222"/>
          <c:w val="0.9555555555555556"/>
          <c:h val="0.6276755384915728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[anketasrudens2014.xls]Sheet4!$B$1</c:f>
              <c:strCache>
                <c:ptCount val="1"/>
                <c:pt idx="0">
                  <c:v>Ļoti patika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[anketasrudens2014.xls]Sheet4!$A$2:$A$7</c:f>
              <c:strCache>
                <c:ptCount val="6"/>
                <c:pt idx="0">
                  <c:v>Pasniedzēju mācīšanas stils</c:v>
                </c:pt>
                <c:pt idx="1">
                  <c:v>Prezentāciju saturs un informācijas kvalitāte</c:v>
                </c:pt>
                <c:pt idx="2">
                  <c:v>Izdales materiāli</c:v>
                </c:pt>
                <c:pt idx="3">
                  <c:v>Mācību procesa organizācija</c:v>
                </c:pt>
                <c:pt idx="4">
                  <c:v>Mācību telpa</c:v>
                </c:pt>
                <c:pt idx="5">
                  <c:v>Emocionālais klimats grupā</c:v>
                </c:pt>
              </c:strCache>
            </c:strRef>
          </c:cat>
          <c:val>
            <c:numRef>
              <c:f>[anketasrudens2014.xls]Sheet4!$B$2:$B$7</c:f>
              <c:numCache>
                <c:formatCode>General</c:formatCode>
                <c:ptCount val="6"/>
                <c:pt idx="0">
                  <c:v>15</c:v>
                </c:pt>
                <c:pt idx="1">
                  <c:v>17</c:v>
                </c:pt>
                <c:pt idx="2">
                  <c:v>16</c:v>
                </c:pt>
                <c:pt idx="3">
                  <c:v>16</c:v>
                </c:pt>
                <c:pt idx="4">
                  <c:v>15</c:v>
                </c:pt>
                <c:pt idx="5">
                  <c:v>13</c:v>
                </c:pt>
              </c:numCache>
            </c:numRef>
          </c:val>
        </c:ser>
        <c:ser>
          <c:idx val="1"/>
          <c:order val="1"/>
          <c:tx>
            <c:strRef>
              <c:f>[anketasrudens2014.xls]Sheet4!$C$1</c:f>
              <c:strCache>
                <c:ptCount val="1"/>
                <c:pt idx="0">
                  <c:v>Patika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[anketasrudens2014.xls]Sheet4!$A$2:$A$7</c:f>
              <c:strCache>
                <c:ptCount val="6"/>
                <c:pt idx="0">
                  <c:v>Pasniedzēju mācīšanas stils</c:v>
                </c:pt>
                <c:pt idx="1">
                  <c:v>Prezentāciju saturs un informācijas kvalitāte</c:v>
                </c:pt>
                <c:pt idx="2">
                  <c:v>Izdales materiāli</c:v>
                </c:pt>
                <c:pt idx="3">
                  <c:v>Mācību procesa organizācija</c:v>
                </c:pt>
                <c:pt idx="4">
                  <c:v>Mācību telpa</c:v>
                </c:pt>
                <c:pt idx="5">
                  <c:v>Emocionālais klimats grupā</c:v>
                </c:pt>
              </c:strCache>
            </c:strRef>
          </c:cat>
          <c:val>
            <c:numRef>
              <c:f>[anketasrudens2014.xls]Sheet4!$C$2:$C$7</c:f>
              <c:numCache>
                <c:formatCode>General</c:formatCode>
                <c:ptCount val="6"/>
                <c:pt idx="0">
                  <c:v>15</c:v>
                </c:pt>
                <c:pt idx="1">
                  <c:v>13</c:v>
                </c:pt>
                <c:pt idx="2">
                  <c:v>14</c:v>
                </c:pt>
                <c:pt idx="3">
                  <c:v>15</c:v>
                </c:pt>
                <c:pt idx="4">
                  <c:v>13</c:v>
                </c:pt>
                <c:pt idx="5">
                  <c:v>16</c:v>
                </c:pt>
              </c:numCache>
            </c:numRef>
          </c:val>
        </c:ser>
        <c:ser>
          <c:idx val="2"/>
          <c:order val="2"/>
          <c:tx>
            <c:strRef>
              <c:f>[anketasrudens2014.xls]Sheet4!$D$1</c:f>
              <c:strCache>
                <c:ptCount val="1"/>
                <c:pt idx="0">
                  <c:v>Daļēji patika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[anketasrudens2014.xls]Sheet4!$A$2:$A$7</c:f>
              <c:strCache>
                <c:ptCount val="6"/>
                <c:pt idx="0">
                  <c:v>Pasniedzēju mācīšanas stils</c:v>
                </c:pt>
                <c:pt idx="1">
                  <c:v>Prezentāciju saturs un informācijas kvalitāte</c:v>
                </c:pt>
                <c:pt idx="2">
                  <c:v>Izdales materiāli</c:v>
                </c:pt>
                <c:pt idx="3">
                  <c:v>Mācību procesa organizācija</c:v>
                </c:pt>
                <c:pt idx="4">
                  <c:v>Mācību telpa</c:v>
                </c:pt>
                <c:pt idx="5">
                  <c:v>Emocionālais klimats grupā</c:v>
                </c:pt>
              </c:strCache>
            </c:strRef>
          </c:cat>
          <c:val>
            <c:numRef>
              <c:f>[anketasrudens2014.xls]Sheet4!$D$2:$D$7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[anketasrudens2014.xls]Sheet4!$E$1</c:f>
              <c:strCache>
                <c:ptCount val="1"/>
                <c:pt idx="0">
                  <c:v>Nedeva vērtējumu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[anketasrudens2014.xls]Sheet4!$A$2:$A$7</c:f>
              <c:strCache>
                <c:ptCount val="6"/>
                <c:pt idx="0">
                  <c:v>Pasniedzēju mācīšanas stils</c:v>
                </c:pt>
                <c:pt idx="1">
                  <c:v>Prezentāciju saturs un informācijas kvalitāte</c:v>
                </c:pt>
                <c:pt idx="2">
                  <c:v>Izdales materiāli</c:v>
                </c:pt>
                <c:pt idx="3">
                  <c:v>Mācību procesa organizācija</c:v>
                </c:pt>
                <c:pt idx="4">
                  <c:v>Mācību telpa</c:v>
                </c:pt>
                <c:pt idx="5">
                  <c:v>Emocionālais klimats grupā</c:v>
                </c:pt>
              </c:strCache>
            </c:strRef>
          </c:cat>
          <c:val>
            <c:numRef>
              <c:f>[anketasrudens2014.xls]Sheet4!$E$2:$E$7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59470976"/>
        <c:axId val="59472512"/>
        <c:axId val="0"/>
      </c:bar3DChart>
      <c:catAx>
        <c:axId val="5947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9472512"/>
        <c:crosses val="autoZero"/>
        <c:auto val="1"/>
        <c:lblAlgn val="ctr"/>
        <c:lblOffset val="100"/>
        <c:noMultiLvlLbl val="0"/>
      </c:catAx>
      <c:valAx>
        <c:axId val="59472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947097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lv-LV" sz="1800" b="1" i="0" baseline="0"/>
              <a:t>Apmācību kopējais vērtējums (%, n=33)</a:t>
            </a:r>
            <a:endParaRPr lang="en-US" sz="1800" b="1" i="0" baseline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[anketasrudens2014.xls]Sheet7!$A$1:$A$3</c:f>
              <c:strCache>
                <c:ptCount val="3"/>
                <c:pt idx="0">
                  <c:v>ļoti labas</c:v>
                </c:pt>
                <c:pt idx="1">
                  <c:v>labas</c:v>
                </c:pt>
                <c:pt idx="2">
                  <c:v>nedeva vērtējumu</c:v>
                </c:pt>
              </c:strCache>
            </c:strRef>
          </c:cat>
          <c:val>
            <c:numRef>
              <c:f>[anketasrudens2014.xls]Sheet7!$B$1:$B$4</c:f>
              <c:numCache>
                <c:formatCode>General</c:formatCode>
                <c:ptCount val="4"/>
                <c:pt idx="0">
                  <c:v>73</c:v>
                </c:pt>
                <c:pt idx="1">
                  <c:v>24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egendEntry>
        <c:idx val="3"/>
        <c:delete val="1"/>
      </c:legendEntry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Vai vēlētos turpināt </a:t>
            </a:r>
            <a:r>
              <a:rPr lang="lv-LV"/>
              <a:t>šo </a:t>
            </a:r>
            <a:r>
              <a:rPr lang="en-US"/>
              <a:t>apmācību (%, n=33)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169459586782425E-2"/>
          <c:y val="0.25616991993647853"/>
          <c:w val="0.84366108082643521"/>
          <c:h val="0.6391154635082378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[anketasrudens2014.xls]Sheet26!$A$1:$A$4</c:f>
              <c:strCache>
                <c:ptCount val="4"/>
                <c:pt idx="0">
                  <c:v>jā</c:v>
                </c:pt>
                <c:pt idx="1">
                  <c:v>nē</c:v>
                </c:pt>
                <c:pt idx="2">
                  <c:v>nezinu</c:v>
                </c:pt>
                <c:pt idx="3">
                  <c:v>nedeva atbildi</c:v>
                </c:pt>
              </c:strCache>
            </c:strRef>
          </c:cat>
          <c:val>
            <c:numRef>
              <c:f>[anketasrudens2014.xls]Sheet26!$B$1:$B$4</c:f>
              <c:numCache>
                <c:formatCode>General</c:formatCode>
                <c:ptCount val="4"/>
                <c:pt idx="0">
                  <c:v>55</c:v>
                </c:pt>
                <c:pt idx="1">
                  <c:v>15</c:v>
                </c:pt>
                <c:pt idx="2">
                  <c:v>27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v-LV"/>
              <a:t>Dalībnieku dzimums</a:t>
            </a:r>
            <a:r>
              <a:rPr lang="lv-LV" baseline="0"/>
              <a:t> (%, n=29)</a:t>
            </a:r>
            <a:endParaRPr lang="lv-LV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[anketasrudens2014.xls]Sheet1!$A$1:$A$2</c:f>
              <c:strCache>
                <c:ptCount val="2"/>
                <c:pt idx="0">
                  <c:v>Sievietes</c:v>
                </c:pt>
                <c:pt idx="1">
                  <c:v>Vīrieši</c:v>
                </c:pt>
              </c:strCache>
            </c:strRef>
          </c:cat>
          <c:val>
            <c:numRef>
              <c:f>[anketasrudens2014.xls]Sheet1!$B$1:$B$2</c:f>
              <c:numCache>
                <c:formatCode>General</c:formatCode>
                <c:ptCount val="2"/>
                <c:pt idx="0">
                  <c:v>59</c:v>
                </c:pt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85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8025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6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9427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09632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6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6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6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64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3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2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3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2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8/24/2015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2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agrants.lv/" TargetMode="External"/><Relationship Id="rId2" Type="http://schemas.openxmlformats.org/officeDocument/2006/relationships/hyperlink" Target="http://www.sif.lv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eeagrants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3200" b="1" dirty="0" smtClean="0"/>
              <a:t>Projekts </a:t>
            </a:r>
            <a:br>
              <a:rPr lang="lv-LV" sz="3200" b="1" dirty="0" smtClean="0"/>
            </a:br>
            <a:r>
              <a:rPr lang="lv-LV" sz="3200" b="1" dirty="0" smtClean="0"/>
              <a:t>«Vienība ir mūsu spēks»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lv-LV" dirty="0" smtClean="0"/>
              <a:t>Anketas apkopoja </a:t>
            </a:r>
          </a:p>
          <a:p>
            <a:pPr algn="r"/>
            <a:r>
              <a:rPr lang="lv-LV" dirty="0" smtClean="0"/>
              <a:t>Psiholoģijas maģistre</a:t>
            </a:r>
          </a:p>
          <a:p>
            <a:pPr algn="r"/>
            <a:r>
              <a:rPr lang="lv-LV" dirty="0" smtClean="0"/>
              <a:t>Diāna Staņko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0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Ieteikumi, priekšlikumi citu apmācību organizēšanai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3979" y="2058955"/>
            <a:ext cx="8915400" cy="3777622"/>
          </a:xfrm>
        </p:spPr>
        <p:txBody>
          <a:bodyPr>
            <a:normAutofit/>
          </a:bodyPr>
          <a:lstStyle/>
          <a:p>
            <a:r>
              <a:rPr lang="lv-LV" dirty="0"/>
              <a:t>Esmu pilnīgi apmierināta ar apmācību </a:t>
            </a:r>
            <a:r>
              <a:rPr lang="lv-LV" dirty="0" smtClean="0"/>
              <a:t>procesu, viss </a:t>
            </a:r>
            <a:r>
              <a:rPr lang="lv-LV" dirty="0"/>
              <a:t>patika</a:t>
            </a:r>
            <a:endParaRPr lang="en-US" dirty="0"/>
          </a:p>
          <a:p>
            <a:r>
              <a:rPr lang="lv-LV" dirty="0" smtClean="0"/>
              <a:t>Turpināt tāpat kā ir</a:t>
            </a:r>
            <a:endParaRPr lang="en-US" dirty="0"/>
          </a:p>
          <a:p>
            <a:r>
              <a:rPr lang="lv-LV" dirty="0" smtClean="0"/>
              <a:t>Vēlams mazākas </a:t>
            </a:r>
            <a:r>
              <a:rPr lang="lv-LV" dirty="0"/>
              <a:t>grupas, lai labāk apgūtu </a:t>
            </a:r>
            <a:r>
              <a:rPr lang="lv-LV" dirty="0" smtClean="0"/>
              <a:t>vielu, un īsākas mācību stundas </a:t>
            </a:r>
            <a:endParaRPr lang="en-US" dirty="0"/>
          </a:p>
          <a:p>
            <a:r>
              <a:rPr lang="lv-LV" dirty="0"/>
              <a:t>V</a:t>
            </a:r>
            <a:r>
              <a:rPr lang="lv-LV" dirty="0" smtClean="0"/>
              <a:t>ēl </a:t>
            </a:r>
            <a:r>
              <a:rPr lang="lv-LV" dirty="0"/>
              <a:t>plašākas </a:t>
            </a:r>
            <a:r>
              <a:rPr lang="lv-LV" dirty="0" smtClean="0"/>
              <a:t>un ilgākas apmācības</a:t>
            </a:r>
            <a:endParaRPr lang="en-US" dirty="0"/>
          </a:p>
          <a:p>
            <a:r>
              <a:rPr lang="lv-LV" dirty="0" smtClean="0"/>
              <a:t>Gribētu vairāk </a:t>
            </a:r>
            <a:r>
              <a:rPr lang="lv-LV" dirty="0"/>
              <a:t>latviešu valodas </a:t>
            </a:r>
            <a:r>
              <a:rPr lang="lv-LV" dirty="0" smtClean="0"/>
              <a:t>nodarbību</a:t>
            </a:r>
            <a:endParaRPr lang="en-US" dirty="0"/>
          </a:p>
          <a:p>
            <a:r>
              <a:rPr lang="lv-LV" dirty="0" smtClean="0"/>
              <a:t>Vēlams mācības </a:t>
            </a:r>
            <a:r>
              <a:rPr lang="lv-LV" dirty="0"/>
              <a:t>tuvāk dzīvesvietai</a:t>
            </a:r>
            <a:endParaRPr lang="en-US" dirty="0"/>
          </a:p>
          <a:p>
            <a:r>
              <a:rPr lang="lv-LV" dirty="0" smtClean="0"/>
              <a:t>Kādu ekskursiju, muzeja</a:t>
            </a:r>
            <a:r>
              <a:rPr lang="lv-LV" dirty="0"/>
              <a:t>, teātra, </a:t>
            </a:r>
            <a:r>
              <a:rPr lang="lv-LV" dirty="0" smtClean="0"/>
              <a:t>Latvijas pilsētas apmeklējumu</a:t>
            </a:r>
            <a:endParaRPr lang="en-US" dirty="0"/>
          </a:p>
          <a:p>
            <a:r>
              <a:rPr lang="lv-LV" dirty="0" smtClean="0"/>
              <a:t>Man </a:t>
            </a:r>
            <a:r>
              <a:rPr lang="lv-LV" dirty="0"/>
              <a:t>ļoti </a:t>
            </a:r>
            <a:r>
              <a:rPr lang="lv-LV" dirty="0" smtClean="0"/>
              <a:t>patīk </a:t>
            </a:r>
            <a:r>
              <a:rPr lang="lv-LV" dirty="0"/>
              <a:t>projekta nosaukums: “Vienība ir mūsu spēks”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58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Kultūršarms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432313"/>
              </p:ext>
            </p:extLst>
          </p:nvPr>
        </p:nvGraphicFramePr>
        <p:xfrm>
          <a:off x="2589212" y="2029522"/>
          <a:ext cx="8915399" cy="38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303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Kultūršarms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Kultūršarms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51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Ko jaunu apguvi šajā pasākumā?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Ieguvu </a:t>
            </a:r>
            <a:r>
              <a:rPr lang="lv-LV" dirty="0"/>
              <a:t>informāciju par kultūru dažādību, par toleranci</a:t>
            </a:r>
            <a:endParaRPr lang="en-US" dirty="0"/>
          </a:p>
          <a:p>
            <a:r>
              <a:rPr lang="lv-LV" dirty="0"/>
              <a:t>J</a:t>
            </a:r>
            <a:r>
              <a:rPr lang="lv-LV" dirty="0" smtClean="0"/>
              <a:t>aunas </a:t>
            </a:r>
            <a:r>
              <a:rPr lang="lv-LV" dirty="0"/>
              <a:t>zināšanas par citām </a:t>
            </a:r>
            <a:r>
              <a:rPr lang="lv-LV" dirty="0" smtClean="0"/>
              <a:t>kultūrām, </a:t>
            </a:r>
            <a:r>
              <a:rPr lang="lv-LV" dirty="0"/>
              <a:t>it </a:t>
            </a:r>
            <a:r>
              <a:rPr lang="lv-LV" dirty="0" smtClean="0"/>
              <a:t>īpaši, </a:t>
            </a:r>
            <a:r>
              <a:rPr lang="lv-LV" dirty="0"/>
              <a:t>par </a:t>
            </a:r>
            <a:r>
              <a:rPr lang="lv-LV" dirty="0" smtClean="0"/>
              <a:t>arābu</a:t>
            </a:r>
          </a:p>
          <a:p>
            <a:r>
              <a:rPr lang="lv-LV" dirty="0"/>
              <a:t>Iepazinu dažādu kultūru izpausmes, tradīcijas – dejas, rotaļas, ēdienus, vēsturi, mentalitāti un paradumus</a:t>
            </a:r>
          </a:p>
          <a:p>
            <a:r>
              <a:rPr lang="lv-LV" dirty="0" smtClean="0"/>
              <a:t>Tā bija laba iespēja </a:t>
            </a:r>
            <a:r>
              <a:rPr lang="lv-LV" dirty="0"/>
              <a:t>iepazīt citu tautu pārstāvjus, </a:t>
            </a:r>
            <a:r>
              <a:rPr lang="lv-LV" dirty="0" smtClean="0"/>
              <a:t>iepazīt jaunus </a:t>
            </a:r>
            <a:r>
              <a:rPr lang="lv-LV" dirty="0"/>
              <a:t>cilvēkus</a:t>
            </a:r>
            <a:endParaRPr lang="en-US" dirty="0"/>
          </a:p>
          <a:p>
            <a:r>
              <a:rPr lang="lv-LV" dirty="0" smtClean="0"/>
              <a:t>Uzlaboju iemaņas komunikācijā</a:t>
            </a:r>
          </a:p>
          <a:p>
            <a:r>
              <a:rPr lang="lv-LV" dirty="0" smtClean="0"/>
              <a:t>Apguvu </a:t>
            </a:r>
            <a:r>
              <a:rPr lang="lv-LV" dirty="0"/>
              <a:t>valodas</a:t>
            </a:r>
            <a:endParaRPr lang="en-US" dirty="0"/>
          </a:p>
          <a:p>
            <a:r>
              <a:rPr lang="lv-LV" dirty="0" smtClean="0"/>
              <a:t>Ieguvu </a:t>
            </a:r>
            <a:r>
              <a:rPr lang="lv-LV" dirty="0"/>
              <a:t>tiešām labu </a:t>
            </a:r>
            <a:r>
              <a:rPr lang="lv-LV" dirty="0" smtClean="0"/>
              <a:t>pieredzi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8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Kas pasākuma aktivitātēs Tev bija visgrūtāk vai nesaprotamāk?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Komunicēt ar citu tautu pārstāvjiem</a:t>
            </a:r>
            <a:endParaRPr lang="en-US" dirty="0"/>
          </a:p>
          <a:p>
            <a:r>
              <a:rPr lang="lv-LV" dirty="0" smtClean="0"/>
              <a:t>Valodu </a:t>
            </a:r>
            <a:r>
              <a:rPr lang="lv-LV" dirty="0"/>
              <a:t>dažādība, svešās </a:t>
            </a:r>
            <a:r>
              <a:rPr lang="lv-LV" dirty="0" smtClean="0"/>
              <a:t>valodas (angļu val.)</a:t>
            </a:r>
            <a:endParaRPr lang="en-US" dirty="0"/>
          </a:p>
          <a:p>
            <a:r>
              <a:rPr lang="lv-LV" dirty="0" smtClean="0"/>
              <a:t>Pārvarēt kautrību</a:t>
            </a:r>
            <a:endParaRPr lang="en-US" dirty="0"/>
          </a:p>
          <a:p>
            <a:r>
              <a:rPr lang="lv-LV" dirty="0"/>
              <a:t>It kā </a:t>
            </a:r>
            <a:r>
              <a:rPr lang="lv-LV" dirty="0" smtClean="0"/>
              <a:t>nekas nebija grūti, ja </a:t>
            </a:r>
            <a:r>
              <a:rPr lang="lv-LV" dirty="0"/>
              <a:t>kaut ko nezināju, </a:t>
            </a:r>
            <a:r>
              <a:rPr lang="lv-LV" dirty="0" smtClean="0"/>
              <a:t>tad </a:t>
            </a:r>
            <a:r>
              <a:rPr lang="lv-LV" dirty="0"/>
              <a:t>jautāju un </a:t>
            </a:r>
            <a:r>
              <a:rPr lang="lv-LV" dirty="0" smtClean="0"/>
              <a:t>arī uzzināju</a:t>
            </a:r>
          </a:p>
          <a:p>
            <a:r>
              <a:rPr lang="lv-LV" dirty="0"/>
              <a:t>Viss bija ļoti saprotami un interesanti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4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Kas šajā pasākumā Tev patika visvairāk?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Iespēja satikt un iepazīt </a:t>
            </a:r>
            <a:r>
              <a:rPr lang="lv-LV" dirty="0" smtClean="0"/>
              <a:t>dažādus </a:t>
            </a:r>
            <a:r>
              <a:rPr lang="lv-LV" dirty="0"/>
              <a:t>cilvēkus ar citādāku etnisko pieredzi un pagātni</a:t>
            </a:r>
            <a:endParaRPr lang="en-US" dirty="0"/>
          </a:p>
          <a:p>
            <a:r>
              <a:rPr lang="lv-LV" dirty="0"/>
              <a:t>Dažādu </a:t>
            </a:r>
            <a:r>
              <a:rPr lang="lv-LV" dirty="0" smtClean="0"/>
              <a:t>tradīciju </a:t>
            </a:r>
            <a:r>
              <a:rPr lang="lv-LV" dirty="0"/>
              <a:t>iepazīšana: dejas, rotaļas, ēdiens, dažādu tautu ģērbšanās stils</a:t>
            </a:r>
            <a:endParaRPr lang="en-US" dirty="0"/>
          </a:p>
          <a:p>
            <a:r>
              <a:rPr lang="lv-LV" dirty="0" smtClean="0"/>
              <a:t>Patika cilvēku </a:t>
            </a:r>
            <a:r>
              <a:rPr lang="lv-LV" dirty="0"/>
              <a:t>atvērtība</a:t>
            </a:r>
            <a:endParaRPr lang="en-US" dirty="0"/>
          </a:p>
          <a:p>
            <a:r>
              <a:rPr lang="lv-LV" dirty="0"/>
              <a:t>Ļoti patika ēģiptes kultūras vakars</a:t>
            </a:r>
            <a:endParaRPr lang="en-US" dirty="0"/>
          </a:p>
          <a:p>
            <a:r>
              <a:rPr lang="lv-LV" dirty="0" smtClean="0"/>
              <a:t>Komunikācija </a:t>
            </a:r>
            <a:r>
              <a:rPr lang="lv-LV" dirty="0"/>
              <a:t>ar jauniešiem</a:t>
            </a:r>
            <a:endParaRPr lang="en-US" dirty="0"/>
          </a:p>
          <a:p>
            <a:r>
              <a:rPr lang="lv-LV" dirty="0"/>
              <a:t>Viss bija burvīgi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516060" y="2462784"/>
            <a:ext cx="8915400" cy="3777622"/>
          </a:xfrm>
        </p:spPr>
        <p:txBody>
          <a:bodyPr/>
          <a:lstStyle/>
          <a:p>
            <a:pPr algn="ctr"/>
            <a:r>
              <a:rPr lang="lv-LV" u="sng" dirty="0" err="1">
                <a:hlinkClick r:id="rId2"/>
              </a:rPr>
              <a:t>www.sif.lv</a:t>
            </a:r>
            <a:r>
              <a:rPr lang="lv-LV" dirty="0"/>
              <a:t/>
            </a:r>
            <a:br>
              <a:rPr lang="lv-LV" dirty="0"/>
            </a:br>
            <a:r>
              <a:rPr lang="lv-LV" u="sng" dirty="0" err="1">
                <a:hlinkClick r:id="rId3"/>
              </a:rPr>
              <a:t>www.eeagrants.lv</a:t>
            </a:r>
            <a:r>
              <a:rPr lang="lv-LV" dirty="0"/>
              <a:t/>
            </a:r>
            <a:br>
              <a:rPr lang="lv-LV" dirty="0"/>
            </a:br>
            <a:r>
              <a:rPr lang="lv-LV" u="sng" dirty="0" err="1">
                <a:hlinkClick r:id="rId4"/>
              </a:rPr>
              <a:t>www.eeagrants.org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r>
              <a:rPr lang="lv-LV" dirty="0"/>
              <a:t>Projektu finansiāli atbalsta Islande, Lihtenšteina un Norvēģija.</a:t>
            </a:r>
            <a:br>
              <a:rPr lang="lv-LV" dirty="0"/>
            </a:br>
            <a:r>
              <a:rPr lang="lv-LV" dirty="0"/>
              <a:t>Šī publikācija ir veidota ar Eiropas Ekonomikas zonas finanšu instrumenta un Latvijas valsts finansiālu atbalstu.</a:t>
            </a:r>
            <a:br>
              <a:rPr lang="lv-LV" dirty="0"/>
            </a:br>
            <a:r>
              <a:rPr lang="lv-LV" dirty="0"/>
              <a:t>Par publikācijas saturu atbild Rīgas Latviešu biedrība</a:t>
            </a:r>
          </a:p>
          <a:p>
            <a:endParaRPr lang="lv-LV" dirty="0"/>
          </a:p>
        </p:txBody>
      </p:sp>
      <p:pic>
        <p:nvPicPr>
          <p:cNvPr id="4" name="Attēls 3" descr="http://www.websoft.lv/imgs/1124/2015/sif-grants_sm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0" y="501204"/>
            <a:ext cx="4242816" cy="1461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89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Apmācības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541680"/>
              </p:ext>
            </p:extLst>
          </p:nvPr>
        </p:nvGraphicFramePr>
        <p:xfrm>
          <a:off x="2435290" y="1763486"/>
          <a:ext cx="9069323" cy="4148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8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Apmācības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54302"/>
              </p:ext>
            </p:extLst>
          </p:nvPr>
        </p:nvGraphicFramePr>
        <p:xfrm>
          <a:off x="2453951" y="1716833"/>
          <a:ext cx="9050662" cy="4195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53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Apmācības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342417"/>
              </p:ext>
            </p:extLst>
          </p:nvPr>
        </p:nvGraphicFramePr>
        <p:xfrm>
          <a:off x="2444620" y="2817846"/>
          <a:ext cx="4394719" cy="3094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277065"/>
              </p:ext>
            </p:extLst>
          </p:nvPr>
        </p:nvGraphicFramePr>
        <p:xfrm>
          <a:off x="6839340" y="1679510"/>
          <a:ext cx="4394718" cy="3121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577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Apmācības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677150"/>
              </p:ext>
            </p:extLst>
          </p:nvPr>
        </p:nvGraphicFramePr>
        <p:xfrm>
          <a:off x="2592925" y="1905000"/>
          <a:ext cx="8911688" cy="400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183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Apmācības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215468"/>
              </p:ext>
            </p:extLst>
          </p:nvPr>
        </p:nvGraphicFramePr>
        <p:xfrm>
          <a:off x="2024743" y="2062065"/>
          <a:ext cx="9479870" cy="4599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33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Apmācības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435422"/>
              </p:ext>
            </p:extLst>
          </p:nvPr>
        </p:nvGraphicFramePr>
        <p:xfrm>
          <a:off x="2592925" y="1905000"/>
          <a:ext cx="8911688" cy="400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59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Apmācības</a:t>
            </a:r>
            <a:endParaRPr lang="en-US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578553"/>
              </p:ext>
            </p:extLst>
          </p:nvPr>
        </p:nvGraphicFramePr>
        <p:xfrm>
          <a:off x="2592925" y="2034073"/>
          <a:ext cx="8911688" cy="387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09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/>
              <a:t>Kāds ir galvenais ieguvums no šīs apmācības?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Jauni </a:t>
            </a:r>
            <a:r>
              <a:rPr lang="lv-LV" dirty="0"/>
              <a:t>fakti par Latvijas vēsturi </a:t>
            </a:r>
            <a:endParaRPr lang="lv-LV" dirty="0" smtClean="0"/>
          </a:p>
          <a:p>
            <a:r>
              <a:rPr lang="lv-LV" dirty="0"/>
              <a:t>Uzlaboju savas zināšanas un ieguvu jaunas</a:t>
            </a:r>
            <a:endParaRPr lang="en-US" dirty="0"/>
          </a:p>
          <a:p>
            <a:r>
              <a:rPr lang="lv-LV" dirty="0" smtClean="0"/>
              <a:t>Labākas latviešu </a:t>
            </a:r>
            <a:r>
              <a:rPr lang="lv-LV" dirty="0"/>
              <a:t>valodas </a:t>
            </a:r>
            <a:r>
              <a:rPr lang="lv-LV" dirty="0" smtClean="0"/>
              <a:t>zināšanas</a:t>
            </a:r>
            <a:endParaRPr lang="en-US" dirty="0"/>
          </a:p>
          <a:p>
            <a:r>
              <a:rPr lang="lv-LV" dirty="0" smtClean="0"/>
              <a:t>Jauni paziņas un draugi</a:t>
            </a:r>
            <a:endParaRPr lang="en-US" dirty="0"/>
          </a:p>
          <a:p>
            <a:r>
              <a:rPr lang="lv-LV" dirty="0"/>
              <a:t>I</a:t>
            </a:r>
            <a:r>
              <a:rPr lang="lv-LV" dirty="0" smtClean="0"/>
              <a:t>epazinos </a:t>
            </a:r>
            <a:r>
              <a:rPr lang="lv-LV" dirty="0"/>
              <a:t>ar likumdošanu </a:t>
            </a:r>
            <a:endParaRPr lang="en-US" dirty="0"/>
          </a:p>
          <a:p>
            <a:r>
              <a:rPr lang="lv-LV" dirty="0" smtClean="0"/>
              <a:t>Ieguvu zināšanas, </a:t>
            </a:r>
            <a:r>
              <a:rPr lang="lv-LV" dirty="0"/>
              <a:t>lai kārtotu naturalizācijas </a:t>
            </a:r>
            <a:r>
              <a:rPr lang="lv-LV" dirty="0" smtClean="0"/>
              <a:t>eksāmenu</a:t>
            </a:r>
            <a:r>
              <a:rPr lang="lv-LV" dirty="0"/>
              <a:t> </a:t>
            </a:r>
            <a:r>
              <a:rPr lang="lv-LV" dirty="0" smtClean="0"/>
              <a:t>un </a:t>
            </a:r>
            <a:r>
              <a:rPr lang="lv-LV" dirty="0"/>
              <a:t>iegūtu pilsonību </a:t>
            </a:r>
            <a:endParaRPr lang="en-US" dirty="0" smtClean="0"/>
          </a:p>
          <a:p>
            <a:r>
              <a:rPr lang="lv-LV" dirty="0" smtClean="0"/>
              <a:t>Labi skolotāji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</TotalTime>
  <Words>361</Words>
  <Application>Microsoft Office PowerPoint</Application>
  <PresentationFormat>Pielāgots</PresentationFormat>
  <Paragraphs>65</Paragraphs>
  <Slides>17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17</vt:i4>
      </vt:variant>
    </vt:vector>
  </HeadingPairs>
  <TitlesOfParts>
    <vt:vector size="18" baseType="lpstr">
      <vt:lpstr>Wisp</vt:lpstr>
      <vt:lpstr>Projekts  «Vienība ir mūsu spēks»</vt:lpstr>
      <vt:lpstr>Apmācības</vt:lpstr>
      <vt:lpstr>Apmācības</vt:lpstr>
      <vt:lpstr>Apmācības</vt:lpstr>
      <vt:lpstr>Apmācības</vt:lpstr>
      <vt:lpstr>Apmācības</vt:lpstr>
      <vt:lpstr>Apmācības</vt:lpstr>
      <vt:lpstr>Apmācības</vt:lpstr>
      <vt:lpstr>Kāds ir galvenais ieguvums no šīs apmācības? </vt:lpstr>
      <vt:lpstr>Ieteikumi, priekšlikumi citu apmācību organizēšanai </vt:lpstr>
      <vt:lpstr>Kultūršarms</vt:lpstr>
      <vt:lpstr>Kultūršarms</vt:lpstr>
      <vt:lpstr>Kultūršarms</vt:lpstr>
      <vt:lpstr>Ko jaunu apguvi šajā pasākumā?</vt:lpstr>
      <vt:lpstr>Kas pasākuma aktivitātēs Tev bija visgrūtāk vai nesaprotamāk?</vt:lpstr>
      <vt:lpstr>Kas šajā pasākumā Tev patika visvairāk?</vt:lpstr>
      <vt:lpstr>PowerPoint prezentācija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  «Vienība ir mūsu spēks»</dc:title>
  <dc:creator>Windows User</dc:creator>
  <cp:lastModifiedBy>Zinta Gugane</cp:lastModifiedBy>
  <cp:revision>12</cp:revision>
  <dcterms:created xsi:type="dcterms:W3CDTF">2015-06-17T16:10:45Z</dcterms:created>
  <dcterms:modified xsi:type="dcterms:W3CDTF">2015-08-24T13:28:16Z</dcterms:modified>
</cp:coreProperties>
</file>